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F5E"/>
    <a:srgbClr val="FFFFFF"/>
    <a:srgbClr val="FFCC00"/>
    <a:srgbClr val="0066FF"/>
    <a:srgbClr val="660066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1" d="100"/>
          <a:sy n="61" d="100"/>
        </p:scale>
        <p:origin x="-75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3276600"/>
          </a:xfrm>
        </p:spPr>
        <p:txBody>
          <a:bodyPr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715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3085" name="Picture 13" descr="E:\IMAGES.WMF\ARTS_ENT\ARTS\A_EAR2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0"/>
            <a:ext cx="3760788" cy="2517775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CD583-A898-4E24-9ADC-663C26AA2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5334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97A88-D755-4301-9E6D-50BBFEEB75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76D8-5DD3-4725-86BA-30BEAC9522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D6460-A97B-43F5-94DA-5DA1BE815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E7679-4D3A-49E2-BF53-445F3CBB1C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D959-A027-4271-A9FD-D8AD13892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0D3C6-5377-4D95-90C8-71D6C5496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15866-6AA6-4D6F-86B2-0D5355AFE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8AB7-905C-45ED-BEC8-0D73FDB83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A65D4-29F7-4462-99F1-9D0ABD18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0066FF">
                <a:gamma/>
                <a:shade val="0"/>
                <a:invGamma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fld id="{7C79FB39-9D0F-4616-8E1B-958DE424402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:\IMAGES.WMF\ARTS_ENT\ARTS\A_EAR228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48500" y="0"/>
            <a:ext cx="2095500" cy="1778000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hlink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hlink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hlink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Antigone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Sophocles may have split them into two groups, so that it was as if one part of the Chorus was conversing with the other</a:t>
            </a:r>
          </a:p>
          <a:p>
            <a:r>
              <a:rPr lang="en-US" dirty="0" smtClean="0"/>
              <a:t>Perhaps the dualities created by Strophe and Antistrophe represent the endless irresolvable debates for which Greek Tragedy is famous.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can Choragus do that the other Chorus members cannot do in </a:t>
            </a:r>
            <a:r>
              <a:rPr lang="en-US" sz="3600" i="1" dirty="0" err="1" smtClean="0"/>
              <a:t>Antigone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Choragus can interact directly with the main characters</a:t>
            </a:r>
          </a:p>
          <a:p>
            <a:r>
              <a:rPr lang="en-US" dirty="0" smtClean="0"/>
              <a:t>The Chorus entertains by singing and dancing back and forth across the stage, but they cannot speak directly with any of the play’s characters</a:t>
            </a:r>
          </a:p>
          <a:p>
            <a:r>
              <a:rPr lang="en-US" dirty="0" smtClean="0"/>
              <a:t>The Chorus draws its membership from the Theban elders.  They number 12 in all.  One of them operates as the </a:t>
            </a:r>
            <a:r>
              <a:rPr lang="en-US" dirty="0" err="1" smtClean="0"/>
              <a:t>Choragos</a:t>
            </a:r>
            <a:r>
              <a:rPr lang="en-US" dirty="0" smtClean="0"/>
              <a:t>, or chorus leader.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Choragus represents the other members in direct interactions with other characters.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function of the chorus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“peanut-gallery”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Antigone</a:t>
            </a:r>
            <a:r>
              <a:rPr lang="en-US" dirty="0" smtClean="0"/>
              <a:t>, the chorus is made up of a group of </a:t>
            </a:r>
            <a:r>
              <a:rPr lang="en-US" dirty="0"/>
              <a:t>T</a:t>
            </a:r>
            <a:r>
              <a:rPr lang="en-US" dirty="0" smtClean="0"/>
              <a:t>heban men.</a:t>
            </a:r>
          </a:p>
          <a:p>
            <a:r>
              <a:rPr lang="en-US" dirty="0" smtClean="0"/>
              <a:t>They are probably old men because most of the young ones have died in battle</a:t>
            </a:r>
          </a:p>
          <a:p>
            <a:r>
              <a:rPr lang="en-US" dirty="0" smtClean="0"/>
              <a:t>They represent the deeply embedded patriarchal (male-dominated) society that </a:t>
            </a:r>
            <a:r>
              <a:rPr lang="en-US" dirty="0" err="1" smtClean="0"/>
              <a:t>Antigone</a:t>
            </a:r>
            <a:r>
              <a:rPr lang="en-US" dirty="0" smtClean="0"/>
              <a:t> defies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two main functions of the Chorus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comment on the action of the play</a:t>
            </a:r>
          </a:p>
          <a:p>
            <a:r>
              <a:rPr lang="en-US" dirty="0" smtClean="0"/>
              <a:t>To give back the story (background)</a:t>
            </a:r>
          </a:p>
          <a:p>
            <a:r>
              <a:rPr lang="en-US" dirty="0" smtClean="0"/>
              <a:t>To connect the play to other myths</a:t>
            </a:r>
          </a:p>
          <a:p>
            <a:endParaRPr lang="en-US" dirty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uppets heckl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810000"/>
            <a:ext cx="3223706" cy="2651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time we hear the chorus is when they sing their </a:t>
            </a:r>
            <a:r>
              <a:rPr lang="en-US" dirty="0" err="1" smtClean="0"/>
              <a:t>Parados</a:t>
            </a:r>
            <a:r>
              <a:rPr lang="en-US" dirty="0" smtClean="0"/>
              <a:t>, or entry song.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Antigone</a:t>
            </a:r>
            <a:r>
              <a:rPr lang="en-US" dirty="0" smtClean="0"/>
              <a:t>, Sophocles uses the </a:t>
            </a:r>
            <a:r>
              <a:rPr lang="en-US" dirty="0" err="1" smtClean="0"/>
              <a:t>Parados</a:t>
            </a:r>
            <a:r>
              <a:rPr lang="en-US" dirty="0" smtClean="0"/>
              <a:t> to give back the story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Parados</a:t>
            </a:r>
            <a:r>
              <a:rPr lang="en-US" dirty="0" smtClean="0"/>
              <a:t> comes right after the audience has jut watched the prologue, in which </a:t>
            </a:r>
            <a:r>
              <a:rPr lang="en-US" dirty="0" err="1" smtClean="0"/>
              <a:t>Antigone</a:t>
            </a:r>
            <a:r>
              <a:rPr lang="en-US" dirty="0" smtClean="0"/>
              <a:t> declares her intentions to defy the state.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934200" cy="914400"/>
          </a:xfrm>
        </p:spPr>
        <p:txBody>
          <a:bodyPr/>
          <a:lstStyle/>
          <a:p>
            <a:r>
              <a:rPr lang="en-US" dirty="0" smtClean="0"/>
              <a:t>“Ode to Man”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562600"/>
          </a:xfrm>
        </p:spPr>
        <p:txBody>
          <a:bodyPr/>
          <a:lstStyle/>
          <a:p>
            <a:r>
              <a:rPr lang="en-US" dirty="0" smtClean="0"/>
              <a:t>The next time we hear the chorus is in Ode 1.</a:t>
            </a:r>
          </a:p>
          <a:p>
            <a:r>
              <a:rPr lang="en-US" dirty="0" smtClean="0"/>
              <a:t>This is the most famous choral ode in all of Greek tragedy.</a:t>
            </a:r>
          </a:p>
          <a:p>
            <a:r>
              <a:rPr lang="en-US" dirty="0" smtClean="0"/>
              <a:t>It is referred to as “Ode to Man”</a:t>
            </a:r>
          </a:p>
          <a:p>
            <a:r>
              <a:rPr lang="en-US" dirty="0" smtClean="0"/>
              <a:t>In this ode, the chorus sings about the wonderful accomplishments of man.</a:t>
            </a:r>
          </a:p>
          <a:p>
            <a:r>
              <a:rPr lang="en-US" dirty="0" smtClean="0"/>
              <a:t>The Greek word for “wonderful” is “</a:t>
            </a:r>
            <a:r>
              <a:rPr lang="en-US" dirty="0" err="1" smtClean="0"/>
              <a:t>deinon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It can also describe that something is terrible…??</a:t>
            </a:r>
          </a:p>
          <a:p>
            <a:r>
              <a:rPr lang="en-US" sz="2000" i="1" dirty="0" smtClean="0"/>
              <a:t>How could man’s accomplishments be both of those things at once??</a:t>
            </a:r>
            <a:endParaRPr lang="en-US" sz="20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693420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486400"/>
          </a:xfrm>
        </p:spPr>
        <p:txBody>
          <a:bodyPr/>
          <a:lstStyle/>
          <a:p>
            <a:r>
              <a:rPr lang="en-US" dirty="0" smtClean="0"/>
              <a:t>Nearly everything in the Ode is about humanity asserting its will over nature.</a:t>
            </a:r>
          </a:p>
          <a:p>
            <a:r>
              <a:rPr lang="en-US" dirty="0" smtClean="0"/>
              <a:t>This echoes the basic conflict of the play.</a:t>
            </a:r>
          </a:p>
          <a:p>
            <a:r>
              <a:rPr lang="en-US" dirty="0" err="1" smtClean="0"/>
              <a:t>Creon</a:t>
            </a:r>
            <a:r>
              <a:rPr lang="en-US" dirty="0" smtClean="0"/>
              <a:t> represents the state or man-made civilization</a:t>
            </a:r>
          </a:p>
          <a:p>
            <a:r>
              <a:rPr lang="en-US" dirty="0" err="1" smtClean="0"/>
              <a:t>Antigone</a:t>
            </a:r>
            <a:r>
              <a:rPr lang="en-US" dirty="0" smtClean="0"/>
              <a:t> represents the primal will of the gods, a.k.a. nature.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934200" cy="990600"/>
          </a:xfrm>
        </p:spPr>
        <p:txBody>
          <a:bodyPr/>
          <a:lstStyle/>
          <a:p>
            <a:r>
              <a:rPr lang="en-US" dirty="0" smtClean="0"/>
              <a:t>Other 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800600"/>
          </a:xfrm>
        </p:spPr>
        <p:txBody>
          <a:bodyPr/>
          <a:lstStyle/>
          <a:p>
            <a:r>
              <a:rPr lang="en-US" dirty="0" smtClean="0"/>
              <a:t>Sophocles uses the second choral ode to relate the tragic history of Oedipus’s family</a:t>
            </a:r>
          </a:p>
          <a:p>
            <a:r>
              <a:rPr lang="en-US" dirty="0" smtClean="0"/>
              <a:t>In the third choral ode, the Chorus sings of the hazards of love</a:t>
            </a:r>
          </a:p>
          <a:p>
            <a:r>
              <a:rPr lang="en-US" dirty="0" smtClean="0"/>
              <a:t>The fourth Ode gives the audience some trivia about other mythic figures who’ve been entombed</a:t>
            </a:r>
          </a:p>
          <a:p>
            <a:r>
              <a:rPr lang="en-US" dirty="0" smtClean="0"/>
              <a:t>The tone of the </a:t>
            </a:r>
            <a:r>
              <a:rPr lang="en-US" dirty="0" err="1" smtClean="0"/>
              <a:t>terribles</a:t>
            </a:r>
            <a:r>
              <a:rPr lang="en-US" dirty="0" smtClean="0"/>
              <a:t> tales in this seem to show that the Chorus is really beginning to pity </a:t>
            </a:r>
            <a:r>
              <a:rPr lang="en-US" dirty="0" err="1" smtClean="0"/>
              <a:t>Antigone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the play, the Chorus has totally changed their tune.</a:t>
            </a:r>
          </a:p>
          <a:p>
            <a:r>
              <a:rPr lang="en-US" dirty="0" smtClean="0"/>
              <a:t>These same old men who were previously celebrating man’s mastery over nature are humbled in the face of the gods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934200" cy="914400"/>
          </a:xfrm>
        </p:spPr>
        <p:txBody>
          <a:bodyPr/>
          <a:lstStyle/>
          <a:p>
            <a:r>
              <a:rPr lang="en-US" dirty="0" smtClean="0"/>
              <a:t>Strophe and Antistrophe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800600"/>
          </a:xfrm>
        </p:spPr>
        <p:txBody>
          <a:bodyPr/>
          <a:lstStyle/>
          <a:p>
            <a:r>
              <a:rPr lang="en-US" dirty="0" smtClean="0"/>
              <a:t>Sophocles divides his choral odes into Strophe and Antistrophe</a:t>
            </a:r>
          </a:p>
          <a:p>
            <a:r>
              <a:rPr lang="en-US" dirty="0" smtClean="0"/>
              <a:t>Both sections have the same number of lines and metrical patterns.</a:t>
            </a:r>
          </a:p>
          <a:p>
            <a:r>
              <a:rPr lang="en-US" dirty="0" smtClean="0"/>
              <a:t>In Greek, “strophe” means “turn”</a:t>
            </a:r>
          </a:p>
          <a:p>
            <a:r>
              <a:rPr lang="en-US" dirty="0" smtClean="0"/>
              <a:t>In Greek, “antistrophe” means “turn back”</a:t>
            </a:r>
          </a:p>
          <a:p>
            <a:r>
              <a:rPr lang="en-US" dirty="0" smtClean="0"/>
              <a:t>During the strophe the chorus danced from right to left, and during the antistrophe they did the opposite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rama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Drama</Template>
  <TotalTime>145</TotalTime>
  <Words>566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Drama</vt:lpstr>
      <vt:lpstr>Antigone</vt:lpstr>
      <vt:lpstr>The function of the chorus</vt:lpstr>
      <vt:lpstr>The two main functions of the Chorus</vt:lpstr>
      <vt:lpstr>Parados</vt:lpstr>
      <vt:lpstr>“Ode to Man”</vt:lpstr>
      <vt:lpstr>PowerPoint Presentation</vt:lpstr>
      <vt:lpstr>Other Odes</vt:lpstr>
      <vt:lpstr>PowerPoint Presentation</vt:lpstr>
      <vt:lpstr>Strophe and Antistrophe</vt:lpstr>
      <vt:lpstr>PowerPoint Presentation</vt:lpstr>
      <vt:lpstr>What can Choragus do that the other Chorus members cannot do in Antigone?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Antigone</dc:title>
  <dc:creator>Bill</dc:creator>
  <cp:lastModifiedBy>Jenn Flory</cp:lastModifiedBy>
  <cp:revision>7</cp:revision>
  <dcterms:created xsi:type="dcterms:W3CDTF">2012-11-13T06:55:43Z</dcterms:created>
  <dcterms:modified xsi:type="dcterms:W3CDTF">2013-10-29T23:22:29Z</dcterms:modified>
</cp:coreProperties>
</file>